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18" r:id="rId2"/>
    <p:sldId id="31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  <a:srgbClr val="C99700"/>
    <a:srgbClr val="EBE123"/>
    <a:srgbClr val="173FE9"/>
    <a:srgbClr val="E7D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925"/>
  </p:normalViewPr>
  <p:slideViewPr>
    <p:cSldViewPr>
      <p:cViewPr varScale="1">
        <p:scale>
          <a:sx n="120" d="100"/>
          <a:sy n="120" d="100"/>
        </p:scale>
        <p:origin x="-13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276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r">
              <a:defRPr sz="1200"/>
            </a:lvl1pPr>
          </a:lstStyle>
          <a:p>
            <a:fld id="{6E37C92E-C8FA-41E0-AA9C-2673E626E79D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r">
              <a:defRPr sz="1200"/>
            </a:lvl1pPr>
          </a:lstStyle>
          <a:p>
            <a:fld id="{DDECA803-B363-447B-9827-4D06871D9C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0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r">
              <a:defRPr sz="1200"/>
            </a:lvl1pPr>
          </a:lstStyle>
          <a:p>
            <a:fld id="{2504D31E-568A-45C5-AC9A-E09F96AB694F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61" tIns="45880" rIns="91761" bIns="458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1761" tIns="45880" rIns="91761" bIns="4588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r">
              <a:defRPr sz="1200"/>
            </a:lvl1pPr>
          </a:lstStyle>
          <a:p>
            <a:fld id="{E2D1992A-214E-4722-B28E-1948F93C4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0"/>
            <a:ext cx="5486400" cy="6096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10600" cy="57150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67618-6D1D-4F79-B925-9F96C2D0C39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10800000">
            <a:off x="91440" y="685799"/>
            <a:ext cx="8961120" cy="0"/>
          </a:xfrm>
          <a:prstGeom prst="line">
            <a:avLst/>
          </a:prstGeom>
          <a:ln>
            <a:solidFill>
              <a:srgbClr val="C997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>
            <a:off x="91440" y="640079"/>
            <a:ext cx="8961120" cy="0"/>
          </a:xfrm>
          <a:prstGeom prst="line">
            <a:avLst/>
          </a:prstGeom>
          <a:ln>
            <a:solidFill>
              <a:srgbClr val="00285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91440" y="6507479"/>
            <a:ext cx="8961120" cy="0"/>
          </a:xfrm>
          <a:prstGeom prst="line">
            <a:avLst/>
          </a:prstGeom>
          <a:ln>
            <a:solidFill>
              <a:srgbClr val="C997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91440" y="6553199"/>
            <a:ext cx="8961120" cy="0"/>
          </a:xfrm>
          <a:prstGeom prst="line">
            <a:avLst/>
          </a:prstGeom>
          <a:ln>
            <a:solidFill>
              <a:srgbClr val="00285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/>
          <p:cNvSpPr txBox="1">
            <a:spLocks/>
          </p:cNvSpPr>
          <p:nvPr/>
        </p:nvSpPr>
        <p:spPr>
          <a:xfrm>
            <a:off x="228600" y="6419088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>
          <a:xfrm>
            <a:off x="6766560" y="64952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67618-6D1D-4F79-B925-9F96C2D0C3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9" name="Picture 2" descr="D:\Users\Logan\Pictures\Icons\UCD_ENG_Logo.png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7" t="-671" r="13345" b="29500"/>
          <a:stretch/>
        </p:blipFill>
        <p:spPr bwMode="auto">
          <a:xfrm>
            <a:off x="8458200" y="18288"/>
            <a:ext cx="627423" cy="5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 b="23782"/>
          <a:stretch/>
        </p:blipFill>
        <p:spPr>
          <a:xfrm>
            <a:off x="6553200" y="76200"/>
            <a:ext cx="1795914" cy="5135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TV_3chu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38200"/>
            <a:ext cx="4350453" cy="472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6172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RANS Turbulence Modeling Sensitivity of Parachute-like Bodies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Logan Halstrom</a:t>
            </a:r>
          </a:p>
          <a:p>
            <a:r>
              <a:rPr lang="en-US" sz="2400" dirty="0"/>
              <a:t>3</a:t>
            </a:r>
            <a:r>
              <a:rPr lang="en-US" sz="2400" dirty="0" smtClean="0"/>
              <a:t>/16/17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511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 dependency observable in flow behavior</a:t>
            </a:r>
          </a:p>
          <a:p>
            <a:pPr lvl="1"/>
            <a:r>
              <a:rPr lang="en-US" dirty="0" smtClean="0"/>
              <a:t>Flow is better resolved/constrained in near-body grids</a:t>
            </a:r>
          </a:p>
          <a:p>
            <a:pPr lvl="1"/>
            <a:r>
              <a:rPr lang="en-US" dirty="0" smtClean="0"/>
              <a:t>Discontinuities at grid interpolation regions</a:t>
            </a:r>
            <a:endParaRPr lang="en-US" dirty="0"/>
          </a:p>
        </p:txBody>
      </p:sp>
      <p:pic>
        <p:nvPicPr>
          <p:cNvPr id="4" name="Picture 3" descr="FlowVizSt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124200"/>
            <a:ext cx="2475358" cy="2152797"/>
          </a:xfrm>
          <a:prstGeom prst="rect">
            <a:avLst/>
          </a:prstGeom>
        </p:spPr>
      </p:pic>
      <p:pic>
        <p:nvPicPr>
          <p:cNvPr id="5" name="Picture 4" descr="sst_mach_l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61212"/>
            <a:ext cx="3810000" cy="3528798"/>
          </a:xfrm>
          <a:prstGeom prst="rect">
            <a:avLst/>
          </a:prstGeom>
        </p:spPr>
      </p:pic>
      <p:pic>
        <p:nvPicPr>
          <p:cNvPr id="6" name="Picture 5" descr="sst_mach_wi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96" y="3141072"/>
            <a:ext cx="2203133" cy="2040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5257800"/>
            <a:ext cx="213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High-fidelity solution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81400" y="5791200"/>
            <a:ext cx="21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Hemisphere solution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05600" y="5181600"/>
            <a:ext cx="234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Hemisphere wireframe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01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Wake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x-velocity in wake at </a:t>
            </a:r>
            <a:r>
              <a:rPr lang="en-US" dirty="0" err="1" smtClean="0"/>
              <a:t>spanwise</a:t>
            </a:r>
            <a:r>
              <a:rPr lang="en-US" dirty="0" smtClean="0"/>
              <a:t> stations</a:t>
            </a:r>
          </a:p>
          <a:p>
            <a:pPr lvl="1"/>
            <a:r>
              <a:rPr lang="en-US" dirty="0" smtClean="0"/>
              <a:t>Results overlap: no influence from </a:t>
            </a:r>
            <a:r>
              <a:rPr lang="en-US" dirty="0" err="1" smtClean="0"/>
              <a:t>turb</a:t>
            </a:r>
            <a:r>
              <a:rPr lang="en-US" dirty="0" smtClean="0"/>
              <a:t>. Model</a:t>
            </a:r>
          </a:p>
          <a:p>
            <a:pPr lvl="2"/>
            <a:r>
              <a:rPr lang="en-US" dirty="0" smtClean="0"/>
              <a:t>Differencing results reduces to floating point error</a:t>
            </a:r>
          </a:p>
          <a:p>
            <a:pPr lvl="1"/>
            <a:r>
              <a:rPr lang="en-US" dirty="0" smtClean="0"/>
              <a:t>Discontinuities due to bad grid </a:t>
            </a:r>
            <a:r>
              <a:rPr lang="en-US" dirty="0" smtClean="0"/>
              <a:t>interpolation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Drag Coefficient</a:t>
            </a:r>
          </a:p>
          <a:p>
            <a:pPr lvl="1"/>
            <a:r>
              <a:rPr lang="en-US" dirty="0" smtClean="0"/>
              <a:t>CFD: 3.2, Experiment (semicircle): 2.3</a:t>
            </a:r>
          </a:p>
          <a:p>
            <a:pPr lvl="1"/>
            <a:r>
              <a:rPr lang="en-US" dirty="0" smtClean="0"/>
              <a:t>Possible causes: 2D </a:t>
            </a:r>
            <a:r>
              <a:rPr lang="en-US" dirty="0" err="1" smtClean="0"/>
              <a:t>vs</a:t>
            </a:r>
            <a:r>
              <a:rPr lang="en-US" dirty="0" smtClean="0"/>
              <a:t> 3D, massive separation, grid</a:t>
            </a:r>
            <a:endParaRPr lang="en-US" dirty="0"/>
          </a:p>
        </p:txBody>
      </p:sp>
      <p:pic>
        <p:nvPicPr>
          <p:cNvPr id="5" name="Picture 4" descr="SampleLines_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590800"/>
            <a:ext cx="4051300" cy="1682667"/>
          </a:xfrm>
          <a:prstGeom prst="rect">
            <a:avLst/>
          </a:prstGeom>
        </p:spPr>
      </p:pic>
      <p:pic>
        <p:nvPicPr>
          <p:cNvPr id="6" name="Picture 5" descr="wakelines_all_V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066800"/>
            <a:ext cx="1812102" cy="5257800"/>
          </a:xfrm>
          <a:prstGeom prst="rect">
            <a:avLst/>
          </a:prstGeom>
        </p:spPr>
      </p:pic>
      <p:pic>
        <p:nvPicPr>
          <p:cNvPr id="7" name="Picture 6" descr="wakelines_sst_V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2701096" cy="2460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3800" y="4267200"/>
            <a:ext cx="31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Wake velocity sample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5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Turbulence study inconclusive</a:t>
            </a:r>
          </a:p>
          <a:p>
            <a:pPr lvl="1"/>
            <a:r>
              <a:rPr lang="en-US" dirty="0" smtClean="0"/>
              <a:t>Solutions were independent of turbulence model BUT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Obvious dependency on grid resolution, need refinement studies</a:t>
            </a:r>
          </a:p>
          <a:p>
            <a:endParaRPr lang="en-US" dirty="0" smtClean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err="1" smtClean="0"/>
              <a:t>Testbed</a:t>
            </a:r>
            <a:r>
              <a:rPr lang="en-US" dirty="0" smtClean="0"/>
              <a:t> for 6DoF pendulum simulations</a:t>
            </a:r>
          </a:p>
          <a:p>
            <a:pPr lvl="1"/>
            <a:r>
              <a:rPr lang="en-US" dirty="0" smtClean="0"/>
              <a:t>Avenue for further grid refinement and turbulence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Models (Not RANS)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Compressible LES coupled with FSI </a:t>
            </a:r>
          </a:p>
          <a:p>
            <a:pPr lvl="1"/>
            <a:r>
              <a:rPr lang="en-US" dirty="0" smtClean="0"/>
              <a:t>Supersonic MSL parachute (</a:t>
            </a:r>
            <a:r>
              <a:rPr lang="en-US" dirty="0" err="1" smtClean="0"/>
              <a:t>Karagiozis</a:t>
            </a:r>
            <a:r>
              <a:rPr lang="en-US" dirty="0" smtClean="0"/>
              <a:t>, Et al.)</a:t>
            </a:r>
          </a:p>
          <a:p>
            <a:pPr lvl="1"/>
            <a:r>
              <a:rPr lang="en-US" dirty="0" smtClean="0"/>
              <a:t>Stretched-vortex model</a:t>
            </a:r>
          </a:p>
          <a:p>
            <a:pPr lvl="2"/>
            <a:r>
              <a:rPr lang="en-US" dirty="0" smtClean="0"/>
              <a:t>Flow in cell assumed to result from straight, axisymmetric vortices aligned with local strain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7-03-16 at 04.53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48000"/>
            <a:ext cx="60452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6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Orion parachutes can exhibit pendulum motion</a:t>
            </a:r>
          </a:p>
          <a:p>
            <a:pPr lvl="1"/>
            <a:r>
              <a:rPr lang="en-US" dirty="0" smtClean="0"/>
              <a:t>During two-chute failure mode</a:t>
            </a:r>
          </a:p>
          <a:p>
            <a:pPr lvl="1"/>
            <a:r>
              <a:rPr lang="en-US" dirty="0" smtClean="0"/>
              <a:t>Unstable motion</a:t>
            </a:r>
          </a:p>
          <a:p>
            <a:pPr lvl="1"/>
            <a:r>
              <a:rPr lang="en-US" dirty="0" smtClean="0"/>
              <a:t>Potential hazard to crew/vehicle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DropTest_mo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2133600"/>
            <a:ext cx="6350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6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CFD to model dynamic motion</a:t>
            </a:r>
          </a:p>
          <a:p>
            <a:pPr lvl="1"/>
            <a:r>
              <a:rPr lang="en-US" dirty="0" smtClean="0"/>
              <a:t>High-fidelity, rigid geometry model</a:t>
            </a:r>
          </a:p>
          <a:p>
            <a:pPr lvl="1"/>
            <a:endParaRPr lang="en-US" dirty="0"/>
          </a:p>
        </p:txBody>
      </p:sp>
      <p:pic>
        <p:nvPicPr>
          <p:cNvPr id="5" name="FlowViz_mo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752600"/>
            <a:ext cx="473678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1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turbulence model study has been performed for chute</a:t>
            </a:r>
          </a:p>
          <a:p>
            <a:pPr lvl="1"/>
            <a:r>
              <a:rPr lang="en-US" dirty="0" smtClean="0"/>
              <a:t>Run simulation with SST and SA models, compare results</a:t>
            </a:r>
          </a:p>
          <a:p>
            <a:pPr lvl="1"/>
            <a:r>
              <a:rPr lang="en-US" dirty="0" smtClean="0"/>
              <a:t>Develop simple test model</a:t>
            </a:r>
          </a:p>
          <a:p>
            <a:pPr lvl="2"/>
            <a:r>
              <a:rPr lang="en-US" dirty="0" smtClean="0"/>
              <a:t>Coarse grid, low-fidelity geometry</a:t>
            </a:r>
            <a:r>
              <a:rPr lang="en-US" dirty="0" smtClean="0"/>
              <a:t>: </a:t>
            </a:r>
            <a:r>
              <a:rPr lang="en-US" dirty="0"/>
              <a:t>r</a:t>
            </a:r>
            <a:r>
              <a:rPr lang="en-US" dirty="0" smtClean="0"/>
              <a:t>educe </a:t>
            </a:r>
            <a:r>
              <a:rPr lang="en-US" dirty="0" smtClean="0"/>
              <a:t>computational demand</a:t>
            </a:r>
          </a:p>
          <a:p>
            <a:pPr lvl="2"/>
            <a:r>
              <a:rPr lang="en-US" dirty="0" smtClean="0"/>
              <a:t>Future use as sandbox for parachute simulations</a:t>
            </a:r>
          </a:p>
          <a:p>
            <a:pPr lvl="1"/>
            <a:endParaRPr lang="en-US" dirty="0"/>
          </a:p>
        </p:txBody>
      </p:sp>
      <p:pic>
        <p:nvPicPr>
          <p:cNvPr id="4" name="Picture 3" descr="grid_sur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03" y="2514600"/>
            <a:ext cx="3869197" cy="3657600"/>
          </a:xfrm>
          <a:prstGeom prst="rect">
            <a:avLst/>
          </a:prstGeom>
        </p:spPr>
      </p:pic>
      <p:pic>
        <p:nvPicPr>
          <p:cNvPr id="5" name="Picture 4" descr="MPCV_chute_sur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3661820" cy="35814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267200" y="4114800"/>
            <a:ext cx="762000" cy="4572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096000"/>
            <a:ext cx="216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,000,000,000 points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6096000"/>
            <a:ext cx="175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3,200,000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6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CFD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Structured, overset grids</a:t>
            </a:r>
          </a:p>
          <a:p>
            <a:pPr lvl="1"/>
            <a:r>
              <a:rPr lang="en-US" dirty="0" smtClean="0"/>
              <a:t>Interpolation between overlapping grids</a:t>
            </a:r>
          </a:p>
          <a:p>
            <a:r>
              <a:rPr lang="en-US" dirty="0" smtClean="0"/>
              <a:t>Implicit, Navier-Stokes, finite-differencing</a:t>
            </a:r>
          </a:p>
          <a:p>
            <a:pPr lvl="1"/>
            <a:r>
              <a:rPr lang="en-US" dirty="0" smtClean="0"/>
              <a:t>SSOR, BDF2,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Dual-time stepping</a:t>
            </a:r>
          </a:p>
          <a:p>
            <a:pPr lvl="1"/>
            <a:r>
              <a:rPr lang="en-US" dirty="0" smtClean="0"/>
              <a:t>Unsteady solution from physical time stepping</a:t>
            </a:r>
          </a:p>
          <a:p>
            <a:pPr lvl="1"/>
            <a:r>
              <a:rPr lang="en-US" dirty="0" smtClean="0"/>
              <a:t>Converge between time steps with steady-state “sub”-iteration</a:t>
            </a:r>
          </a:p>
          <a:p>
            <a:pPr lvl="2"/>
            <a:r>
              <a:rPr lang="en-US" dirty="0" smtClean="0"/>
              <a:t>Helps pre-condition low-Mach cases</a:t>
            </a:r>
          </a:p>
          <a:p>
            <a:r>
              <a:rPr lang="en-US" dirty="0" smtClean="0"/>
              <a:t>Multi-species gas continuity equation capability</a:t>
            </a:r>
          </a:p>
          <a:p>
            <a:pPr lvl="1"/>
            <a:r>
              <a:rPr lang="en-US" dirty="0" smtClean="0"/>
              <a:t>High-Mach flows (super and hyper sonic)</a:t>
            </a:r>
          </a:p>
          <a:p>
            <a:pPr lvl="1"/>
            <a:r>
              <a:rPr lang="en-US" dirty="0" smtClean="0"/>
              <a:t>Reactive flows (thrusters,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 but no chemistry</a:t>
            </a:r>
            <a:endParaRPr lang="en-US" dirty="0" smtClean="0"/>
          </a:p>
          <a:p>
            <a:r>
              <a:rPr lang="en-US" dirty="0" smtClean="0"/>
              <a:t>Geometry Manipulation Protocol</a:t>
            </a:r>
          </a:p>
          <a:p>
            <a:pPr lvl="1"/>
            <a:r>
              <a:rPr lang="en-US" dirty="0" smtClean="0"/>
              <a:t>Easy relative grid motion/interpolation</a:t>
            </a:r>
          </a:p>
          <a:p>
            <a:pPr lvl="1"/>
            <a:r>
              <a:rPr lang="en-US" dirty="0" smtClean="0"/>
              <a:t>Primary reason for using OVERFLOW for this simulation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9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Turbulence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Spalart-Allmaras</a:t>
            </a:r>
            <a:r>
              <a:rPr lang="en-US" dirty="0" smtClean="0"/>
              <a:t> (SA)</a:t>
            </a:r>
          </a:p>
          <a:p>
            <a:pPr lvl="1"/>
            <a:r>
              <a:rPr lang="en-US" dirty="0" smtClean="0"/>
              <a:t>One-equation: solve for viscosity-related variable (TKE)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-order Backward Differentiation Formula in OVERFLOW</a:t>
            </a:r>
          </a:p>
          <a:p>
            <a:endParaRPr lang="en-US" dirty="0" smtClean="0"/>
          </a:p>
          <a:p>
            <a:r>
              <a:rPr lang="en-US" dirty="0" smtClean="0"/>
              <a:t>Shear</a:t>
            </a:r>
            <a:r>
              <a:rPr lang="en-US" dirty="0" smtClean="0"/>
              <a:t>-Stress Transport (SST)</a:t>
            </a:r>
          </a:p>
          <a:p>
            <a:pPr lvl="1"/>
            <a:r>
              <a:rPr lang="en-US" dirty="0" smtClean="0"/>
              <a:t>Combines best characteristics of traditional two-equation models</a:t>
            </a:r>
          </a:p>
          <a:p>
            <a:pPr lvl="2"/>
            <a:r>
              <a:rPr lang="en-US" dirty="0" smtClean="0"/>
              <a:t>Convection equation: account for energy of turbulence</a:t>
            </a:r>
          </a:p>
          <a:p>
            <a:pPr lvl="2"/>
            <a:r>
              <a:rPr lang="en-US" dirty="0" smtClean="0"/>
              <a:t>Dissipation equation: account for scale of turbulence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ω</a:t>
            </a:r>
            <a:r>
              <a:rPr lang="en-US" dirty="0" smtClean="0"/>
              <a:t> for inner boundary layer</a:t>
            </a:r>
          </a:p>
          <a:p>
            <a:pPr lvl="2"/>
            <a:r>
              <a:rPr lang="en-US" dirty="0" smtClean="0"/>
              <a:t>No need for damping functions</a:t>
            </a:r>
            <a:endParaRPr lang="en-US" dirty="0"/>
          </a:p>
          <a:p>
            <a:pPr lvl="1"/>
            <a:r>
              <a:rPr lang="en-US" dirty="0"/>
              <a:t>Use k-</a:t>
            </a:r>
            <a:r>
              <a:rPr lang="en-US" dirty="0" err="1"/>
              <a:t>ε</a:t>
            </a:r>
            <a:r>
              <a:rPr lang="en-US" dirty="0"/>
              <a:t> for </a:t>
            </a:r>
            <a:r>
              <a:rPr lang="en-US" dirty="0" err="1"/>
              <a:t>freestream</a:t>
            </a:r>
            <a:endParaRPr lang="en-US" dirty="0"/>
          </a:p>
          <a:p>
            <a:pPr lvl="2"/>
            <a:r>
              <a:rPr lang="en-US" dirty="0"/>
              <a:t>Not as sensitive as k-</a:t>
            </a:r>
            <a:r>
              <a:rPr lang="en-US" dirty="0" err="1"/>
              <a:t>ω</a:t>
            </a:r>
            <a:endParaRPr lang="en-US" dirty="0"/>
          </a:p>
          <a:p>
            <a:pPr lvl="1"/>
            <a:r>
              <a:rPr lang="en-US" dirty="0"/>
              <a:t>Successive Symmetric Over Relaxation </a:t>
            </a:r>
            <a:r>
              <a:rPr lang="en-US" dirty="0" smtClean="0"/>
              <a:t>(SSOR) in OVERFLOW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3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Parameters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 hemisphere run parameters to high-fidelity chute</a:t>
            </a:r>
          </a:p>
          <a:p>
            <a:pPr lvl="1"/>
            <a:r>
              <a:rPr lang="en-US" dirty="0" smtClean="0"/>
              <a:t>Match flight parachute geometry scale (</a:t>
            </a:r>
            <a:r>
              <a:rPr lang="en-US" dirty="0" err="1" smtClean="0"/>
              <a:t>Lref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Scale up flight Mach number x5 (enhance low-Mach convergence)</a:t>
            </a:r>
          </a:p>
          <a:p>
            <a:pPr lvl="1"/>
            <a:r>
              <a:rPr lang="en-US" dirty="0" smtClean="0"/>
              <a:t>Preserve flight Reynolds number</a:t>
            </a:r>
          </a:p>
          <a:p>
            <a:pPr lvl="1"/>
            <a:endParaRPr lang="en-US" dirty="0"/>
          </a:p>
        </p:txBody>
      </p:sp>
      <p:pic>
        <p:nvPicPr>
          <p:cNvPr id="6" name="Picture 5" descr="Screen Shot 2017-03-16 at 0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590800"/>
            <a:ext cx="8924594" cy="33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7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same overset grid </a:t>
            </a:r>
            <a:r>
              <a:rPr lang="en-US" dirty="0" smtClean="0"/>
              <a:t>strategies as </a:t>
            </a:r>
            <a:r>
              <a:rPr lang="en-US" dirty="0" smtClean="0"/>
              <a:t>high-fidelity chute</a:t>
            </a:r>
          </a:p>
          <a:p>
            <a:pPr lvl="1"/>
            <a:r>
              <a:rPr lang="en-US" dirty="0" smtClean="0"/>
              <a:t>Cascading box grids propagate flow around body</a:t>
            </a:r>
          </a:p>
          <a:p>
            <a:pPr lvl="1"/>
            <a:r>
              <a:rPr lang="en-US" dirty="0" smtClean="0"/>
              <a:t>Chute box compensates for inadequate, concave near-body grids</a:t>
            </a:r>
            <a:endParaRPr lang="en-US" dirty="0"/>
          </a:p>
        </p:txBody>
      </p:sp>
      <p:pic>
        <p:nvPicPr>
          <p:cNvPr id="4" name="Picture 3" descr="grid_w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2858"/>
            <a:ext cx="4572000" cy="3612839"/>
          </a:xfrm>
          <a:prstGeom prst="rect">
            <a:avLst/>
          </a:prstGeom>
        </p:spPr>
      </p:pic>
      <p:pic>
        <p:nvPicPr>
          <p:cNvPr id="5" name="Picture 4" descr="grid_bod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56077"/>
            <a:ext cx="3947636" cy="348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5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Co-plot results show nearly identical convergence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One possibility: solution is independent of </a:t>
            </a:r>
            <a:r>
              <a:rPr lang="en-US" dirty="0" err="1" smtClean="0"/>
              <a:t>turb</a:t>
            </a:r>
            <a:r>
              <a:rPr lang="en-US" dirty="0" smtClean="0"/>
              <a:t>. Model</a:t>
            </a:r>
          </a:p>
          <a:p>
            <a:r>
              <a:rPr lang="en-US" dirty="0" smtClean="0"/>
              <a:t>Another possibility: solution is more dependent on </a:t>
            </a:r>
            <a:r>
              <a:rPr lang="en-US" u="sng" dirty="0" smtClean="0"/>
              <a:t>grid</a:t>
            </a:r>
          </a:p>
        </p:txBody>
      </p:sp>
      <p:pic>
        <p:nvPicPr>
          <p:cNvPr id="4" name="Picture 3" descr="ConvergH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79495"/>
            <a:ext cx="8915400" cy="30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3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7180</TotalTime>
  <Words>562</Words>
  <Application>Microsoft Macintosh PowerPoint</Application>
  <PresentationFormat>On-screen Show (4:3)</PresentationFormat>
  <Paragraphs>104</Paragraphs>
  <Slides>13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RANS Turbulence Modeling Sensitivity of Parachute-like Bodies</vt:lpstr>
      <vt:lpstr>Motivation</vt:lpstr>
      <vt:lpstr>Motivation</vt:lpstr>
      <vt:lpstr>Goals</vt:lpstr>
      <vt:lpstr>OVERFLOW CFD Tool</vt:lpstr>
      <vt:lpstr>Turbulence Models</vt:lpstr>
      <vt:lpstr>Run Parameters</vt:lpstr>
      <vt:lpstr>Grid Development</vt:lpstr>
      <vt:lpstr>Results: Convergence</vt:lpstr>
      <vt:lpstr>Results: Flow</vt:lpstr>
      <vt:lpstr>Results: Wake</vt:lpstr>
      <vt:lpstr>Conclusions and Next Steps</vt:lpstr>
      <vt:lpstr>Other Models (Not RANS)</vt:lpstr>
    </vt:vector>
  </TitlesOfParts>
  <Company>NASA/ODIN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WB-57 Pitot-Static Calibration TRR</dc:title>
  <dc:creator>Logan Halstrom</dc:creator>
  <cp:lastModifiedBy>Logan Halstrom</cp:lastModifiedBy>
  <cp:revision>583</cp:revision>
  <cp:lastPrinted>2016-03-10T15:50:01Z</cp:lastPrinted>
  <dcterms:created xsi:type="dcterms:W3CDTF">2013-08-14T14:48:45Z</dcterms:created>
  <dcterms:modified xsi:type="dcterms:W3CDTF">2017-03-16T16:31:49Z</dcterms:modified>
</cp:coreProperties>
</file>